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1" r:id="rId5"/>
  </p:sldMasterIdLst>
  <p:notesMasterIdLst>
    <p:notesMasterId r:id="rId23"/>
  </p:notesMasterIdLst>
  <p:handoutMasterIdLst>
    <p:handoutMasterId r:id="rId24"/>
  </p:handoutMasterIdLst>
  <p:sldIdLst>
    <p:sldId id="324" r:id="rId6"/>
    <p:sldId id="287" r:id="rId7"/>
    <p:sldId id="266" r:id="rId8"/>
    <p:sldId id="284" r:id="rId9"/>
    <p:sldId id="352" r:id="rId10"/>
    <p:sldId id="353" r:id="rId11"/>
    <p:sldId id="354" r:id="rId12"/>
    <p:sldId id="358" r:id="rId13"/>
    <p:sldId id="360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57" r:id="rId2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141C"/>
    <a:srgbClr val="FAD10C"/>
    <a:srgbClr val="C3D720"/>
    <a:srgbClr val="FBD109"/>
    <a:srgbClr val="C4D821"/>
    <a:srgbClr val="FBD10C"/>
    <a:srgbClr val="F6F9DE"/>
    <a:srgbClr val="FBD208"/>
    <a:srgbClr val="C4D820"/>
    <a:srgbClr val="BFD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F354B7-B103-44BC-A74C-DBD6483FFAD3}" v="20" dt="2024-02-26T11:47:25.5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33" autoAdjust="0"/>
    <p:restoredTop sz="96357" autoAdjust="0"/>
  </p:normalViewPr>
  <p:slideViewPr>
    <p:cSldViewPr>
      <p:cViewPr>
        <p:scale>
          <a:sx n="100" d="100"/>
          <a:sy n="100" d="100"/>
        </p:scale>
        <p:origin x="1867" y="-2659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642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190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776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2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8" indent="0" algn="ctr">
              <a:buNone/>
              <a:defRPr sz="1500"/>
            </a:lvl2pPr>
            <a:lvl3pPr marL="685754" indent="0" algn="ctr">
              <a:buNone/>
              <a:defRPr sz="1350"/>
            </a:lvl3pPr>
            <a:lvl4pPr marL="1028632" indent="0" algn="ctr">
              <a:buNone/>
              <a:defRPr sz="1200"/>
            </a:lvl4pPr>
            <a:lvl5pPr marL="1371508" indent="0" algn="ctr">
              <a:buNone/>
              <a:defRPr sz="1200"/>
            </a:lvl5pPr>
            <a:lvl6pPr marL="1714385" indent="0" algn="ctr">
              <a:buNone/>
              <a:defRPr sz="1200"/>
            </a:lvl6pPr>
            <a:lvl7pPr marL="2057262" indent="0" algn="ctr">
              <a:buNone/>
              <a:defRPr sz="1200"/>
            </a:lvl7pPr>
            <a:lvl8pPr marL="2400140" indent="0" algn="ctr">
              <a:buNone/>
              <a:defRPr sz="1200"/>
            </a:lvl8pPr>
            <a:lvl9pPr marL="2743017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91" y="527403"/>
            <a:ext cx="4321969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0C886-C942-4FFD-AD45-A0EDD8F963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021D0F-5EA6-414F-93CA-2218D946A096}"/>
              </a:ext>
            </a:extLst>
          </p:cNvPr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E1708B-C169-428E-98D3-C8A3DB0C95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6858000" cy="16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96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76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263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85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15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322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753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172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231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934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3678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144693"/>
            <a:ext cx="5915025" cy="191470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4634" y="9181402"/>
            <a:ext cx="1543050" cy="527403"/>
          </a:xfrm>
        </p:spPr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314575" cy="527403"/>
          </a:xfrm>
        </p:spPr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254533" y="9181402"/>
            <a:ext cx="1118685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10" y="9181396"/>
            <a:ext cx="415556" cy="461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5504354" y="9261430"/>
            <a:ext cx="8949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0" name="Picture 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C76E616-E364-4CA6-B271-13B5683919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583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4724" y="1922099"/>
            <a:ext cx="5143500" cy="1453799"/>
          </a:xfrm>
        </p:spPr>
        <p:txBody>
          <a:bodyPr anchor="b"/>
          <a:lstStyle>
            <a:lvl1pPr algn="ctr">
              <a:defRPr sz="3375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4724" y="4256352"/>
            <a:ext cx="5143500" cy="239165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257158" indent="0" algn="ctr">
              <a:buNone/>
              <a:defRPr sz="1125"/>
            </a:lvl2pPr>
            <a:lvl3pPr marL="514316" indent="0" algn="ctr">
              <a:buNone/>
              <a:defRPr sz="1013"/>
            </a:lvl3pPr>
            <a:lvl4pPr marL="771473" indent="0" algn="ctr">
              <a:buNone/>
              <a:defRPr sz="900"/>
            </a:lvl4pPr>
            <a:lvl5pPr marL="1028632" indent="0" algn="ctr">
              <a:buNone/>
              <a:defRPr sz="900"/>
            </a:lvl5pPr>
            <a:lvl6pPr marL="1285789" indent="0" algn="ctr">
              <a:buNone/>
              <a:defRPr sz="900"/>
            </a:lvl6pPr>
            <a:lvl7pPr marL="1542947" indent="0" algn="ctr">
              <a:buNone/>
              <a:defRPr sz="900"/>
            </a:lvl7pPr>
            <a:lvl8pPr marL="1800105" indent="0" algn="ctr">
              <a:buNone/>
              <a:defRPr sz="900"/>
            </a:lvl8pPr>
            <a:lvl9pPr marL="2057262" indent="0" algn="ctr">
              <a:buNone/>
              <a:defRPr sz="9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25" y="9181402"/>
            <a:ext cx="1543050" cy="527403"/>
          </a:xfrm>
        </p:spPr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62828" y="9181401"/>
            <a:ext cx="2314575" cy="527403"/>
          </a:xfrm>
        </p:spPr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10300" y="9181399"/>
            <a:ext cx="1217974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CFDA9DD-4E7C-4498-9198-6EB032F867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8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8" y="6629231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6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9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86153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527409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682" y="2428348"/>
            <a:ext cx="290155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2" y="3618443"/>
            <a:ext cx="290155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841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841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 marL="0" indent="0">
              <a:buNone/>
              <a:defRPr sz="2400"/>
            </a:lvl1pPr>
            <a:lvl2pPr marL="342878" indent="0">
              <a:buNone/>
              <a:defRPr sz="2100"/>
            </a:lvl2pPr>
            <a:lvl3pPr marL="685754" indent="0">
              <a:buNone/>
              <a:defRPr sz="1800"/>
            </a:lvl3pPr>
            <a:lvl4pPr marL="1028632" indent="0">
              <a:buNone/>
              <a:defRPr sz="1500"/>
            </a:lvl4pPr>
            <a:lvl5pPr marL="1371508" indent="0">
              <a:buNone/>
              <a:defRPr sz="1500"/>
            </a:lvl5pPr>
            <a:lvl6pPr marL="1714385" indent="0">
              <a:buNone/>
              <a:defRPr sz="1500"/>
            </a:lvl6pPr>
            <a:lvl7pPr marL="2057262" indent="0">
              <a:buNone/>
              <a:defRPr sz="1500"/>
            </a:lvl7pPr>
            <a:lvl8pPr marL="2400140" indent="0">
              <a:buNone/>
              <a:defRPr sz="1500"/>
            </a:lvl8pPr>
            <a:lvl9pPr marL="2743017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401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68575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6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9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70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47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24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0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78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55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54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3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0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85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6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4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17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8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673" r:id="rId13"/>
    <p:sldLayoutId id="2147483684" r:id="rId1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93BBF4-E3EE-7346-9DD2-48AD1F02F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2"/>
          <a:stretch/>
        </p:blipFill>
        <p:spPr>
          <a:xfrm>
            <a:off x="0" y="-15552"/>
            <a:ext cx="6858000" cy="74888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559040"/>
            <a:ext cx="6858000" cy="2346960"/>
          </a:xfrm>
          <a:prstGeom prst="rect">
            <a:avLst/>
          </a:prstGeom>
          <a:solidFill>
            <a:srgbClr val="BFD455"/>
          </a:solidFill>
          <a:ln>
            <a:solidFill>
              <a:srgbClr val="BFD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A04E0E42-9FD2-4132-832C-37EC2E237E60}"/>
              </a:ext>
            </a:extLst>
          </p:cNvPr>
          <p:cNvSpPr txBox="1">
            <a:spLocks/>
          </p:cNvSpPr>
          <p:nvPr/>
        </p:nvSpPr>
        <p:spPr>
          <a:xfrm>
            <a:off x="881856" y="7393818"/>
            <a:ext cx="5094288" cy="1591630"/>
          </a:xfrm>
          <a:prstGeom prst="rect">
            <a:avLst/>
          </a:prstGeom>
          <a:solidFill>
            <a:srgbClr val="FFFFFF"/>
          </a:solidFill>
          <a:ln w="38100">
            <a:solidFill>
              <a:srgbClr val="BFD455"/>
            </a:solidFill>
            <a:miter lim="800000"/>
          </a:ln>
        </p:spPr>
        <p:txBody>
          <a:bodyPr vert="horz" lIns="91440" tIns="108000" rIns="91440" bIns="72000" rtlCol="0" anchor="ctr" anchorCtr="0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3300" b="1" i="1" dirty="0">
                <a:latin typeface="+mn-lt"/>
              </a:rPr>
              <a:t>Learner Workbook</a:t>
            </a:r>
            <a:br>
              <a:rPr lang="en-US" b="1" i="1" dirty="0">
                <a:latin typeface="+mn-lt"/>
              </a:rPr>
            </a:br>
            <a:br>
              <a:rPr lang="en-US" b="1" i="1" dirty="0">
                <a:latin typeface="+mn-lt"/>
              </a:rPr>
            </a:br>
            <a:r>
              <a:rPr lang="en-US" sz="2800" b="1" i="1" dirty="0">
                <a:latin typeface="+mn-lt"/>
              </a:rPr>
              <a:t>Name:______________________</a:t>
            </a:r>
            <a:endParaRPr lang="en-US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59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B7351-D341-BCE8-4743-65C258B1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648067"/>
          </a:xfrm>
        </p:spPr>
        <p:txBody>
          <a:bodyPr/>
          <a:lstStyle/>
          <a:p>
            <a:r>
              <a:rPr lang="en-GB" b="1" i="1" dirty="0">
                <a:effectLst/>
              </a:rPr>
              <a:t>Facial expression Reflection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7DAF31-CE26-ED45-0EAC-3E52DB7CE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AFCAD-1A3A-9358-2374-E05C06D4B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D2B1E0-18E7-BF29-9D55-3449629CF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7E6E84-E618-E102-62F4-8B79EF2211F8}"/>
              </a:ext>
            </a:extLst>
          </p:cNvPr>
          <p:cNvSpPr txBox="1"/>
          <p:nvPr/>
        </p:nvSpPr>
        <p:spPr>
          <a:xfrm>
            <a:off x="270667" y="1740491"/>
            <a:ext cx="63367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How did changing your facial expressions affect how you communicated during the interview questions?</a:t>
            </a: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Was it challenging to match your facial expressions to the interview questions? Why or why not?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>Which facial expression do you think worked best for showing confidence and engagement during the interview? Why?</a:t>
            </a: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Did you ever have moments where your facial expression didn't match what you were saying?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can understanding the role of facial expressions help you in real-life interviews or professional interactions?</a:t>
            </a:r>
          </a:p>
        </p:txBody>
      </p:sp>
      <p:pic>
        <p:nvPicPr>
          <p:cNvPr id="10" name="Picture 9">
            <a:hlinkClick r:id="rId2" action="ppaction://hlinksldjump"/>
            <a:extLst>
              <a:ext uri="{FF2B5EF4-FFF2-40B4-BE49-F238E27FC236}">
                <a16:creationId xmlns:a16="http://schemas.microsoft.com/office/drawing/2014/main" id="{DD5F0C28-4A7D-2B4B-418D-4D5B4B766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878" y="6634266"/>
            <a:ext cx="1618680" cy="16744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647F6C-AACD-D2BD-2BC5-C2E0C49D8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15314" y="5303892"/>
            <a:ext cx="3092419" cy="4108499"/>
          </a:xfrm>
          <a:prstGeom prst="rect">
            <a:avLst/>
          </a:prstGeom>
        </p:spPr>
      </p:pic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DEDC4ABF-BB1C-6B02-72A8-C307E43DA1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6245135" y="9183606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22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hlinkClick r:id="rId2" action="ppaction://hlinksldjump"/>
            <a:extLst>
              <a:ext uri="{FF2B5EF4-FFF2-40B4-BE49-F238E27FC236}">
                <a16:creationId xmlns:a16="http://schemas.microsoft.com/office/drawing/2014/main" id="{77501565-47D4-580A-0229-3F3F09506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200" y="1280592"/>
            <a:ext cx="1197805" cy="97276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92B9D-6A3A-8293-4553-B84AF0FE8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DF6E7-EAC5-42DA-CEB6-7E51CC58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74FC6-3368-3D35-40C6-33EFEE02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E5FD814-95C1-924B-2762-A1DDD2D35400}"/>
              </a:ext>
            </a:extLst>
          </p:cNvPr>
          <p:cNvSpPr txBox="1">
            <a:spLocks/>
          </p:cNvSpPr>
          <p:nvPr/>
        </p:nvSpPr>
        <p:spPr>
          <a:xfrm>
            <a:off x="260648" y="1478834"/>
            <a:ext cx="5915025" cy="527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/>
              <a:t>Positive and negative Reflection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D47027-AB9F-2403-580E-CF06B72A2F85}"/>
              </a:ext>
            </a:extLst>
          </p:cNvPr>
          <p:cNvSpPr txBox="1"/>
          <p:nvPr/>
        </p:nvSpPr>
        <p:spPr>
          <a:xfrm>
            <a:off x="224644" y="2484750"/>
            <a:ext cx="640871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How did the engaged and disinterested listeners' actions affect your storytelling experience?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were the most noticeable body language cues from the engaged listener that encouraged you during your story?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challenges did you face when trying to display disinterest as the disinterested listener?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Did the exaggerated disinterested body language affect your confidence or enthusiasm as a storyteller? How?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can this game help you understand the importance of non-verbal communication in real-life situations?</a:t>
            </a:r>
          </a:p>
        </p:txBody>
      </p:sp>
      <p:pic>
        <p:nvPicPr>
          <p:cNvPr id="2" name="Picture 1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F4B4B4CC-627C-611C-6D6A-AF63B2F225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188099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70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6CAE9-67F2-CBFE-4B5D-2296BCDC8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Open or closed?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3DCB04-2DFB-A28C-261E-3C16093EA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86FAC0-2BBC-931A-F385-5FB6A2136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4F1B3F-9109-F916-CECE-BCEA387D3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932896-BC61-D5DF-0262-CCEB4EAA3FE1}"/>
              </a:ext>
            </a:extLst>
          </p:cNvPr>
          <p:cNvSpPr txBox="1"/>
          <p:nvPr/>
        </p:nvSpPr>
        <p:spPr>
          <a:xfrm>
            <a:off x="278916" y="1919493"/>
            <a:ext cx="28706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Do you like playing sports?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432482-1233-A3F1-0165-1A9B6ACDD742}"/>
              </a:ext>
            </a:extLst>
          </p:cNvPr>
          <p:cNvSpPr txBox="1"/>
          <p:nvPr/>
        </p:nvSpPr>
        <p:spPr>
          <a:xfrm>
            <a:off x="278916" y="8121352"/>
            <a:ext cx="20311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old are you?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98EA7C-CCF3-81D0-6CC9-03B966913670}"/>
              </a:ext>
            </a:extLst>
          </p:cNvPr>
          <p:cNvSpPr txBox="1"/>
          <p:nvPr/>
        </p:nvSpPr>
        <p:spPr>
          <a:xfrm>
            <a:off x="278916" y="4604969"/>
            <a:ext cx="27363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Do you have any siblings?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E3AD8-00DA-12B2-526D-7A604C14D547}"/>
              </a:ext>
            </a:extLst>
          </p:cNvPr>
          <p:cNvSpPr txBox="1"/>
          <p:nvPr/>
        </p:nvSpPr>
        <p:spPr>
          <a:xfrm>
            <a:off x="278916" y="5276338"/>
            <a:ext cx="34148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Have you ever been on a family holiday?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D12259-8B8B-1D75-3E89-33F2528156D3}"/>
              </a:ext>
            </a:extLst>
          </p:cNvPr>
          <p:cNvSpPr txBox="1"/>
          <p:nvPr/>
        </p:nvSpPr>
        <p:spPr>
          <a:xfrm>
            <a:off x="278916" y="7473280"/>
            <a:ext cx="32221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Do you prefer science or geography?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50E1A2-0ACE-04CC-D0F3-AE4C7E85E771}"/>
              </a:ext>
            </a:extLst>
          </p:cNvPr>
          <p:cNvSpPr txBox="1"/>
          <p:nvPr/>
        </p:nvSpPr>
        <p:spPr>
          <a:xfrm>
            <a:off x="278916" y="3262231"/>
            <a:ext cx="32735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might you spend your next birthday?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81EC92-F47E-5D58-5A60-81DA06E3A77D}"/>
              </a:ext>
            </a:extLst>
          </p:cNvPr>
          <p:cNvSpPr txBox="1"/>
          <p:nvPr/>
        </p:nvSpPr>
        <p:spPr>
          <a:xfrm>
            <a:off x="278916" y="2590862"/>
            <a:ext cx="3572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What is your favourite place to visit and why?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D5454C-4E9A-E15E-0C37-209B5A935653}"/>
              </a:ext>
            </a:extLst>
          </p:cNvPr>
          <p:cNvSpPr txBox="1"/>
          <p:nvPr/>
        </p:nvSpPr>
        <p:spPr>
          <a:xfrm>
            <a:off x="278916" y="3933600"/>
            <a:ext cx="3572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did you first get into your hobby?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BC9AC3-15DD-70F3-D9B2-C9D389ABAF84}"/>
              </a:ext>
            </a:extLst>
          </p:cNvPr>
          <p:cNvSpPr txBox="1"/>
          <p:nvPr/>
        </p:nvSpPr>
        <p:spPr>
          <a:xfrm>
            <a:off x="278916" y="6537176"/>
            <a:ext cx="35727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Why do you think science is better than geography?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36FCC8-4344-01CD-D729-117EC4792302}"/>
              </a:ext>
            </a:extLst>
          </p:cNvPr>
          <p:cNvSpPr txBox="1"/>
          <p:nvPr/>
        </p:nvSpPr>
        <p:spPr>
          <a:xfrm>
            <a:off x="278916" y="5947707"/>
            <a:ext cx="3572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would you describe your family?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8B0A65-A7CA-7357-AEF6-ABF9202E7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700" y="1157242"/>
            <a:ext cx="446472" cy="7074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8B5DCC8-351D-81B7-B467-1958B023D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0639" y="1183099"/>
            <a:ext cx="446472" cy="70743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53FA4260-3539-4291-C634-1BF9DA5A80AD}"/>
              </a:ext>
            </a:extLst>
          </p:cNvPr>
          <p:cNvGrpSpPr/>
          <p:nvPr/>
        </p:nvGrpSpPr>
        <p:grpSpPr>
          <a:xfrm>
            <a:off x="4590639" y="1928664"/>
            <a:ext cx="1546533" cy="320734"/>
            <a:chOff x="4590639" y="1906536"/>
            <a:chExt cx="1546533" cy="32073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ABA85BB-E346-C156-6EF8-B065941EC0EC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D989965-0ABF-E84C-FDF2-0882FB8E2227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A02E5C1-0642-5B9E-3FBB-CD17466AABD6}"/>
              </a:ext>
            </a:extLst>
          </p:cNvPr>
          <p:cNvGrpSpPr/>
          <p:nvPr/>
        </p:nvGrpSpPr>
        <p:grpSpPr>
          <a:xfrm>
            <a:off x="4590639" y="2610080"/>
            <a:ext cx="1546533" cy="320734"/>
            <a:chOff x="4590639" y="1906536"/>
            <a:chExt cx="1546533" cy="32073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25BBB1F-66D9-8809-6848-9FB16D65234A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45D0DE0-380D-D42F-B7E7-5022A46B2DFB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F089775-881C-429E-FC7F-0E4BB26A4CE5}"/>
              </a:ext>
            </a:extLst>
          </p:cNvPr>
          <p:cNvGrpSpPr/>
          <p:nvPr/>
        </p:nvGrpSpPr>
        <p:grpSpPr>
          <a:xfrm>
            <a:off x="4590639" y="3291496"/>
            <a:ext cx="1546533" cy="320734"/>
            <a:chOff x="4590639" y="1906536"/>
            <a:chExt cx="1546533" cy="32073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E0A3151-00F7-41DD-CE55-3661ADFBC0DA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7873A6E-3229-33F7-DC3B-E335BDBF1D16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A8EED6E-04DF-CE36-3C2F-AC6CED417281}"/>
              </a:ext>
            </a:extLst>
          </p:cNvPr>
          <p:cNvGrpSpPr/>
          <p:nvPr/>
        </p:nvGrpSpPr>
        <p:grpSpPr>
          <a:xfrm>
            <a:off x="4590639" y="3972912"/>
            <a:ext cx="1546533" cy="320734"/>
            <a:chOff x="4590639" y="1906536"/>
            <a:chExt cx="1546533" cy="32073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CAAED50-EF98-F519-B07C-1266F63F020F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0529AFB-AA75-2498-3353-2EA523E7F64A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C9A081-68D2-B984-8A0E-555F5B75E668}"/>
              </a:ext>
            </a:extLst>
          </p:cNvPr>
          <p:cNvGrpSpPr/>
          <p:nvPr/>
        </p:nvGrpSpPr>
        <p:grpSpPr>
          <a:xfrm>
            <a:off x="4590639" y="4654328"/>
            <a:ext cx="1546533" cy="320734"/>
            <a:chOff x="4590639" y="1906536"/>
            <a:chExt cx="1546533" cy="32073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51D0551-8B01-2B43-5ED1-D7FBDB8BDF02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6829B8C-F02E-AF1A-2AE3-11A7940A32B7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EC10960-DE49-FD98-3879-C031C58BD18C}"/>
              </a:ext>
            </a:extLst>
          </p:cNvPr>
          <p:cNvGrpSpPr/>
          <p:nvPr/>
        </p:nvGrpSpPr>
        <p:grpSpPr>
          <a:xfrm>
            <a:off x="4590639" y="6017160"/>
            <a:ext cx="1546533" cy="320734"/>
            <a:chOff x="4590639" y="1906536"/>
            <a:chExt cx="1546533" cy="32073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B11E845-C613-95F9-A26D-C5AB8A8D77E7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71F3429-E238-B2E1-C607-2D9E9CC1867C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DD9515B-38DE-E72E-1707-052D9F5637C0}"/>
              </a:ext>
            </a:extLst>
          </p:cNvPr>
          <p:cNvGrpSpPr/>
          <p:nvPr/>
        </p:nvGrpSpPr>
        <p:grpSpPr>
          <a:xfrm>
            <a:off x="4590639" y="5335744"/>
            <a:ext cx="1546533" cy="320734"/>
            <a:chOff x="4590639" y="1906536"/>
            <a:chExt cx="1546533" cy="32073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03D0A4C-9E1A-AE62-D80A-2382B4CA6861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4C92CFB-419F-60B8-2147-2C812835118B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A385147-3E3B-4B1F-5CF3-0BFEA8CC7CA9}"/>
              </a:ext>
            </a:extLst>
          </p:cNvPr>
          <p:cNvGrpSpPr/>
          <p:nvPr/>
        </p:nvGrpSpPr>
        <p:grpSpPr>
          <a:xfrm>
            <a:off x="4590639" y="6698576"/>
            <a:ext cx="1546533" cy="320734"/>
            <a:chOff x="4590639" y="1906536"/>
            <a:chExt cx="1546533" cy="32073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BC602B4-6C70-3E7F-BCB4-EA4BBEED237F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1BBE3D3-0273-4DEF-0140-05B3991D2BE9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E2201D7-EFDB-293D-7269-514C5699BE37}"/>
              </a:ext>
            </a:extLst>
          </p:cNvPr>
          <p:cNvGrpSpPr/>
          <p:nvPr/>
        </p:nvGrpSpPr>
        <p:grpSpPr>
          <a:xfrm>
            <a:off x="4590639" y="7379992"/>
            <a:ext cx="1546533" cy="320734"/>
            <a:chOff x="4590639" y="1906536"/>
            <a:chExt cx="1546533" cy="320734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B822A1F-76DA-62FA-F9D9-1674206547FF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910DE43-0107-5B5A-A7BA-95DE2F11C3C0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D16C81B-F275-08DC-0502-39E6ED4BA11C}"/>
              </a:ext>
            </a:extLst>
          </p:cNvPr>
          <p:cNvGrpSpPr/>
          <p:nvPr/>
        </p:nvGrpSpPr>
        <p:grpSpPr>
          <a:xfrm>
            <a:off x="4590639" y="8061404"/>
            <a:ext cx="1546533" cy="320734"/>
            <a:chOff x="4590639" y="1906536"/>
            <a:chExt cx="1546533" cy="320734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3EA6740-01DE-11A4-9B7B-DBC081C04008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F1C51CE-DA52-1569-BABA-D0463BDE5594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06C9BE4C-9619-E1CE-CE4A-64ECFB06A346}"/>
              </a:ext>
            </a:extLst>
          </p:cNvPr>
          <p:cNvSpPr/>
          <p:nvPr/>
        </p:nvSpPr>
        <p:spPr>
          <a:xfrm>
            <a:off x="237307" y="8734906"/>
            <a:ext cx="6102412" cy="318532"/>
          </a:xfrm>
          <a:prstGeom prst="rect">
            <a:avLst/>
          </a:prstGeom>
          <a:solidFill>
            <a:srgbClr val="C3D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Tick the box to show if the question is closed or open.</a:t>
            </a:r>
          </a:p>
        </p:txBody>
      </p:sp>
      <p:pic>
        <p:nvPicPr>
          <p:cNvPr id="20" name="Picture 19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B27C202D-56C7-97ED-711C-A786F98DD6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6623" y="915050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13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ED96E-D14D-E31E-952E-B1B1EE01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Closed to open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13BED-9306-E166-F9BD-4B8063B3A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BBCAAE-56F8-73B8-B8D4-D9A5B340A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DF5AB-4A39-8182-8DF5-E664E5F0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0E82CD-D26B-3138-18EB-911E92A3A18E}"/>
              </a:ext>
            </a:extLst>
          </p:cNvPr>
          <p:cNvSpPr txBox="1"/>
          <p:nvPr/>
        </p:nvSpPr>
        <p:spPr>
          <a:xfrm>
            <a:off x="922116" y="1930194"/>
            <a:ext cx="4896544" cy="2185214"/>
          </a:xfrm>
          <a:prstGeom prst="rect">
            <a:avLst/>
          </a:prstGeom>
          <a:solidFill>
            <a:srgbClr val="FAD10C"/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taken an ESB assessment before?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finished preparing your talk?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rehearsed your news report yet?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chosen a topic for your argument?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Do you understand the difference between open and closed questions?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3E744AE2-8341-B933-56F9-723BA3EB33FE}"/>
              </a:ext>
            </a:extLst>
          </p:cNvPr>
          <p:cNvSpPr/>
          <p:nvPr/>
        </p:nvSpPr>
        <p:spPr>
          <a:xfrm>
            <a:off x="3030395" y="4654897"/>
            <a:ext cx="648072" cy="936104"/>
          </a:xfrm>
          <a:prstGeom prst="downArrow">
            <a:avLst/>
          </a:prstGeom>
          <a:solidFill>
            <a:srgbClr val="C3D7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59508A-AE2A-2E8A-B7A5-0EA1194EE377}"/>
              </a:ext>
            </a:extLst>
          </p:cNvPr>
          <p:cNvSpPr txBox="1"/>
          <p:nvPr/>
        </p:nvSpPr>
        <p:spPr>
          <a:xfrm>
            <a:off x="906159" y="5673080"/>
            <a:ext cx="4896544" cy="3170099"/>
          </a:xfrm>
          <a:prstGeom prst="rect">
            <a:avLst/>
          </a:prstGeom>
          <a:solidFill>
            <a:srgbClr val="C3D720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</p:txBody>
      </p:sp>
      <p:pic>
        <p:nvPicPr>
          <p:cNvPr id="9" name="Picture 8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4A3D381C-D196-18A1-3F1D-D898D69C5D5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050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81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9DCF1-E1F1-080D-7A47-AEF8622F9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Rank the questions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617A29-5B08-9FD1-4D6F-16A3091E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63870-1A1C-4C42-7F15-EEC8FD237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46900-30D2-D4FF-D54F-696C3A3BD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2873E7-B434-77A3-9FF9-5E1E100815EF}"/>
              </a:ext>
            </a:extLst>
          </p:cNvPr>
          <p:cNvSpPr/>
          <p:nvPr/>
        </p:nvSpPr>
        <p:spPr>
          <a:xfrm>
            <a:off x="269310" y="1712640"/>
            <a:ext cx="6040010" cy="2664296"/>
          </a:xfrm>
          <a:prstGeom prst="rect">
            <a:avLst/>
          </a:prstGeom>
          <a:solidFill>
            <a:srgbClr val="C3D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dirty="0"/>
              <a:t>Here are 5 questions that might be asked after this learner has given her talk. </a:t>
            </a:r>
          </a:p>
          <a:p>
            <a:r>
              <a:rPr lang="en-GB" sz="1200" dirty="0"/>
              <a:t>Watch the talk and then rank the questions from most relevant and helpful to least relevant and helpful. </a:t>
            </a:r>
          </a:p>
          <a:p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What advice would you give to somebody who wanted to start playing badminton?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What is your favourite type of shot?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When did you start playing badminton?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Can you tell us what it’s like to play competitively?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Why is it so hard to hit the shuttle in a straight line?</a:t>
            </a:r>
          </a:p>
        </p:txBody>
      </p:sp>
      <p:sp>
        <p:nvSpPr>
          <p:cNvPr id="9" name="Arrow: Up-Down 8">
            <a:extLst>
              <a:ext uri="{FF2B5EF4-FFF2-40B4-BE49-F238E27FC236}">
                <a16:creationId xmlns:a16="http://schemas.microsoft.com/office/drawing/2014/main" id="{4A8B42A9-91E6-102F-5166-FD45442DADF1}"/>
              </a:ext>
            </a:extLst>
          </p:cNvPr>
          <p:cNvSpPr/>
          <p:nvPr/>
        </p:nvSpPr>
        <p:spPr>
          <a:xfrm>
            <a:off x="812307" y="5241032"/>
            <a:ext cx="360040" cy="2952328"/>
          </a:xfrm>
          <a:prstGeom prst="upDownArrow">
            <a:avLst/>
          </a:prstGeom>
          <a:solidFill>
            <a:srgbClr val="E7141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AF47DF-EDB7-513F-09FD-82CE9E4CDFA9}"/>
              </a:ext>
            </a:extLst>
          </p:cNvPr>
          <p:cNvSpPr txBox="1"/>
          <p:nvPr/>
        </p:nvSpPr>
        <p:spPr>
          <a:xfrm>
            <a:off x="306971" y="4658185"/>
            <a:ext cx="1370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Most relevant and helpful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D57588-B465-2824-DA9D-CA5FDA8EE1AF}"/>
              </a:ext>
            </a:extLst>
          </p:cNvPr>
          <p:cNvSpPr txBox="1"/>
          <p:nvPr/>
        </p:nvSpPr>
        <p:spPr>
          <a:xfrm>
            <a:off x="374100" y="8438488"/>
            <a:ext cx="1370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Least relevant and helpful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66517E-1FD2-47F8-4A75-A174BE678F4F}"/>
              </a:ext>
            </a:extLst>
          </p:cNvPr>
          <p:cNvSpPr/>
          <p:nvPr/>
        </p:nvSpPr>
        <p:spPr>
          <a:xfrm>
            <a:off x="1450060" y="5650357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301D91-7EFB-29C4-5CE0-D9EA42EC788D}"/>
              </a:ext>
            </a:extLst>
          </p:cNvPr>
          <p:cNvSpPr/>
          <p:nvPr/>
        </p:nvSpPr>
        <p:spPr>
          <a:xfrm>
            <a:off x="1465518" y="6132770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59A980-ACA7-6F9D-C28B-D2BAF36BD65B}"/>
              </a:ext>
            </a:extLst>
          </p:cNvPr>
          <p:cNvSpPr/>
          <p:nvPr/>
        </p:nvSpPr>
        <p:spPr>
          <a:xfrm>
            <a:off x="1465518" y="6616386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56563C-7845-6042-D8A0-F6D1BA5250F7}"/>
              </a:ext>
            </a:extLst>
          </p:cNvPr>
          <p:cNvSpPr/>
          <p:nvPr/>
        </p:nvSpPr>
        <p:spPr>
          <a:xfrm>
            <a:off x="1475112" y="7100002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14C854-822F-EB6D-3806-99A69104925B}"/>
              </a:ext>
            </a:extLst>
          </p:cNvPr>
          <p:cNvSpPr/>
          <p:nvPr/>
        </p:nvSpPr>
        <p:spPr>
          <a:xfrm>
            <a:off x="1475112" y="7551558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F8DF29D7-4DD6-A53D-BDE5-739522B6416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5050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23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31022" y="2656172"/>
            <a:ext cx="7194262" cy="53652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19" y="970093"/>
            <a:ext cx="5915025" cy="648067"/>
          </a:xfrm>
        </p:spPr>
        <p:txBody>
          <a:bodyPr/>
          <a:lstStyle/>
          <a:p>
            <a:r>
              <a:rPr lang="en-GB" b="1" i="1" dirty="0"/>
              <a:t>Questioning grid</a:t>
            </a:r>
          </a:p>
        </p:txBody>
      </p:sp>
      <p:pic>
        <p:nvPicPr>
          <p:cNvPr id="2" name="Picture 1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D3763848-67CF-7681-5D96-699B1BF6712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5050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420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31022" y="2656172"/>
            <a:ext cx="7194262" cy="53652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19" y="970093"/>
            <a:ext cx="5915025" cy="648067"/>
          </a:xfrm>
        </p:spPr>
        <p:txBody>
          <a:bodyPr/>
          <a:lstStyle/>
          <a:p>
            <a:r>
              <a:rPr lang="en-GB" b="1" i="1" dirty="0"/>
              <a:t>Questioning grid</a:t>
            </a:r>
          </a:p>
        </p:txBody>
      </p:sp>
      <p:pic>
        <p:nvPicPr>
          <p:cNvPr id="2" name="Picture 1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41E895F9-1A8A-77B0-A360-4B39934FCB1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5050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88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 dirty="0"/>
              <a:t>Self-Assessment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17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412435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what active listening means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a range of strategies to show I am actively listening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the difference between open and closed questions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how to use open questions to seek extra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ask a thought-provoking or challenging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contribute to group 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answer questions in detail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49488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am confident when answering questions about my chosen topics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84181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be a supportive member of a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13059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80615" y="7962009"/>
            <a:ext cx="6416341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049344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BA9D2835-5192-3D3F-4B13-199199DB14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6623" y="915050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558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1" y="9181402"/>
            <a:ext cx="2731412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>
            <a:off x="1835444" y="4088904"/>
            <a:ext cx="3168351" cy="2056651"/>
            <a:chOff x="6156176" y="4775069"/>
            <a:chExt cx="2186457" cy="148547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51328" y="4471591"/>
            <a:ext cx="2825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i="1" dirty="0"/>
              <a:t>Section 4</a:t>
            </a:r>
          </a:p>
        </p:txBody>
      </p:sp>
      <p:pic>
        <p:nvPicPr>
          <p:cNvPr id="2" name="Picture 1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DA69AAAC-823A-6295-0E1C-6DA15DFD994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29464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76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5724-DF5D-416E-A095-B37CCD28D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1568624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Contents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9BFAD8-A9D1-4D71-AEFD-D3606DF61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19358-C54F-480C-B166-E536E0FE5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ABBCF-7B6A-49F7-BBAE-6667F2960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3720151-09B7-782D-79F2-D6A558F349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407842"/>
              </p:ext>
            </p:extLst>
          </p:nvPr>
        </p:nvGraphicFramePr>
        <p:xfrm>
          <a:off x="548680" y="2216697"/>
          <a:ext cx="5837832" cy="465674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117752">
                  <a:extLst>
                    <a:ext uri="{9D8B030D-6E8A-4147-A177-3AD203B41FA5}">
                      <a16:colId xmlns:a16="http://schemas.microsoft.com/office/drawing/2014/main" val="208631119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226498224"/>
                    </a:ext>
                  </a:extLst>
                </a:gridCol>
              </a:tblGrid>
              <a:tr h="199254"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Section 4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138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Self-assessment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51678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Barriers to listening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62628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Types of listening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7832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Parallel storytelling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8927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Listening skills bingo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290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Listening skills bingo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47443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Facial expression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36054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Positive or negative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940836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Open or closed?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324859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Closed to 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36631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Rank the questions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36852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Questioning grids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15-16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5974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>
                          <a:solidFill>
                            <a:schemeClr val="tx1"/>
                          </a:solidFill>
                        </a:rPr>
                        <a:t>Self-assessment</a:t>
                      </a:r>
                      <a:endParaRPr lang="en-GB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744702"/>
                  </a:ext>
                </a:extLst>
              </a:tr>
            </a:tbl>
          </a:graphicData>
        </a:graphic>
      </p:graphicFrame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A7DDFEC3-8351-1D33-C849-2D59F83868B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29464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7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 dirty="0"/>
              <a:t>Self-Assessment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164118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what active listening means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a range of strategies to show I am actively listening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the difference between open and closed questions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how to use open questions to seek extra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ask a thought-provoking or challenging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contribute to group 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answer questions in detail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49488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am confident when answering questions about my chosen topics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84181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be a supportive member of a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13059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80615" y="7962009"/>
            <a:ext cx="6416341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049344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DDF5A58F-8EDA-F322-7778-3A167D83D0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56878" y="9156206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C0D9332-00EE-9FFE-A5A2-4385DD99E3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46"/>
          <a:stretch/>
        </p:blipFill>
        <p:spPr>
          <a:xfrm>
            <a:off x="5071875" y="1084918"/>
            <a:ext cx="1390589" cy="152998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DC5A8C-C1D4-987E-838E-A3450BDCA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68C8E-9E0F-DEF2-1B20-41A8985ED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A330D5-7686-D4A6-9EC0-EDAE5681F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BC7898-B95C-E29C-72ED-B492EEE26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110" y="1354574"/>
            <a:ext cx="7886700" cy="72008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Barriers to Listening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9E3AF288-5A5C-1C7F-B9E1-21639B3BB2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918490"/>
              </p:ext>
            </p:extLst>
          </p:nvPr>
        </p:nvGraphicFramePr>
        <p:xfrm>
          <a:off x="395534" y="2432720"/>
          <a:ext cx="6129810" cy="6552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3270">
                  <a:extLst>
                    <a:ext uri="{9D8B030D-6E8A-4147-A177-3AD203B41FA5}">
                      <a16:colId xmlns:a16="http://schemas.microsoft.com/office/drawing/2014/main" val="190930284"/>
                    </a:ext>
                  </a:extLst>
                </a:gridCol>
                <a:gridCol w="2043270">
                  <a:extLst>
                    <a:ext uri="{9D8B030D-6E8A-4147-A177-3AD203B41FA5}">
                      <a16:colId xmlns:a16="http://schemas.microsoft.com/office/drawing/2014/main" val="2179150263"/>
                    </a:ext>
                  </a:extLst>
                </a:gridCol>
                <a:gridCol w="2043270">
                  <a:extLst>
                    <a:ext uri="{9D8B030D-6E8A-4147-A177-3AD203B41FA5}">
                      <a16:colId xmlns:a16="http://schemas.microsoft.com/office/drawing/2014/main" val="125063932"/>
                    </a:ext>
                  </a:extLst>
                </a:gridCol>
              </a:tblGrid>
              <a:tr h="671339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Environment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Personal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Communication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714675"/>
                  </a:ext>
                </a:extLst>
              </a:tr>
              <a:tr h="588138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63793"/>
                  </a:ext>
                </a:extLst>
              </a:tr>
            </a:tbl>
          </a:graphicData>
        </a:graphic>
      </p:graphicFrame>
      <p:pic>
        <p:nvPicPr>
          <p:cNvPr id="10" name="Picture 9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C4CDA570-D372-B07D-2F74-FC826930C2A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56878" y="9156206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168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318F-BE0C-0423-DC1C-E0A1740EE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Types of listening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A0FE3F-9F28-D827-64A8-EA874C2D7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1E26C-32E5-0045-58D7-4C3832968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34878-B9B2-573A-3FC3-45EE42F25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F226DB-2007-0262-8DBE-A1B1E8AE80EF}"/>
              </a:ext>
            </a:extLst>
          </p:cNvPr>
          <p:cNvSpPr txBox="1"/>
          <p:nvPr/>
        </p:nvSpPr>
        <p:spPr>
          <a:xfrm>
            <a:off x="561559" y="193526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One way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73FCA3-1410-88BB-962F-819543F71FA9}"/>
              </a:ext>
            </a:extLst>
          </p:cNvPr>
          <p:cNvSpPr txBox="1"/>
          <p:nvPr/>
        </p:nvSpPr>
        <p:spPr>
          <a:xfrm>
            <a:off x="561559" y="565306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Two way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FE5892-B76C-46A7-8236-1CA9FE6AA01E}"/>
              </a:ext>
            </a:extLst>
          </p:cNvPr>
          <p:cNvSpPr txBox="1"/>
          <p:nvPr/>
        </p:nvSpPr>
        <p:spPr>
          <a:xfrm>
            <a:off x="3788333" y="1932272"/>
            <a:ext cx="142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Active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854B4B-EFC8-CCBB-4E16-AAB3613BE77D}"/>
              </a:ext>
            </a:extLst>
          </p:cNvPr>
          <p:cNvSpPr txBox="1"/>
          <p:nvPr/>
        </p:nvSpPr>
        <p:spPr>
          <a:xfrm>
            <a:off x="3827538" y="5642900"/>
            <a:ext cx="1347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Passive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5E0516-4E63-05E1-A65C-0DD13D0C9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311" y="1993677"/>
            <a:ext cx="1098159" cy="102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D9BD22-EF76-874D-D886-3AD92C35F3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57" t="7795" r="8812" b="6562"/>
          <a:stretch/>
        </p:blipFill>
        <p:spPr>
          <a:xfrm>
            <a:off x="1918100" y="5642900"/>
            <a:ext cx="1038745" cy="10194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B2ABD6-A1C9-026A-E9A2-B6292FF1F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461" y="1932272"/>
            <a:ext cx="1347564" cy="9325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36884F-00BA-A3C6-C629-F4B0DAC7C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3218" y="5714466"/>
            <a:ext cx="822505" cy="94783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2004A02-C30B-4867-9982-9B6F6DDC1AFD}"/>
              </a:ext>
            </a:extLst>
          </p:cNvPr>
          <p:cNvSpPr/>
          <p:nvPr/>
        </p:nvSpPr>
        <p:spPr>
          <a:xfrm>
            <a:off x="503368" y="1856657"/>
            <a:ext cx="2610907" cy="353172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3BBE54-30D8-21E2-163D-BF66B4D99305}"/>
              </a:ext>
            </a:extLst>
          </p:cNvPr>
          <p:cNvSpPr/>
          <p:nvPr/>
        </p:nvSpPr>
        <p:spPr>
          <a:xfrm>
            <a:off x="508977" y="5568806"/>
            <a:ext cx="2610907" cy="35316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5F31BB-94C6-4E4F-316C-CA116DBE0B16}"/>
              </a:ext>
            </a:extLst>
          </p:cNvPr>
          <p:cNvSpPr/>
          <p:nvPr/>
        </p:nvSpPr>
        <p:spPr>
          <a:xfrm>
            <a:off x="3738118" y="1856657"/>
            <a:ext cx="2610907" cy="353172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E4C8B5-D090-74CA-D57C-FBB60948E6C0}"/>
              </a:ext>
            </a:extLst>
          </p:cNvPr>
          <p:cNvSpPr/>
          <p:nvPr/>
        </p:nvSpPr>
        <p:spPr>
          <a:xfrm>
            <a:off x="3743727" y="5568806"/>
            <a:ext cx="2610907" cy="35316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134503EB-4EA4-F093-A35B-F17B122D64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6256878" y="9156206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8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D611A-06F9-9DFC-03B5-73AC665C4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784" y="1424608"/>
            <a:ext cx="5915025" cy="648072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Parallel Storytelling</a:t>
            </a:r>
            <a:br>
              <a:rPr lang="en-GB" b="1" i="1" dirty="0"/>
            </a:br>
            <a:r>
              <a:rPr lang="en-GB" b="1" i="1" dirty="0"/>
              <a:t>Reflection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0F4E3F-C844-A43A-D821-E40EEF116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75E635-9FC2-447A-5DCD-E62BB1969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16CF8-2BC7-039D-290F-2631691CF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A99454-7CA8-7C59-F389-F2BED9EAD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5184" y="1208584"/>
            <a:ext cx="1343025" cy="1352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E7A005-59A9-C680-7524-30550D29C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9000" y="1290642"/>
            <a:ext cx="904875" cy="12382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548B46-3844-2764-947C-97B6EB270D3C}"/>
              </a:ext>
            </a:extLst>
          </p:cNvPr>
          <p:cNvSpPr txBox="1"/>
          <p:nvPr/>
        </p:nvSpPr>
        <p:spPr>
          <a:xfrm>
            <a:off x="423969" y="3541813"/>
            <a:ext cx="6010061" cy="3613746"/>
          </a:xfrm>
          <a:prstGeom prst="rect">
            <a:avLst/>
          </a:prstGeom>
          <a:solidFill>
            <a:srgbClr val="FBD109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"During the activity, I noticed that I had to listen carefully because..."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"One way this activity improved my active listening skills is by..."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learned that when I actively listen, I can..."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found it challenging to actively listen when..."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realised that to contribute effectively to the story, I needed to pay attention to..."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"This activity made me more aware of the importance of..."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could tell that my active listening skills improved because..."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discovered that when I actively listened to my groupmates, the story..."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"One thing I've started doing better after this activity is..."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"The most significant change in my active listening skills was..."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C97905-366F-D630-E748-59DD21C5CFB0}"/>
              </a:ext>
            </a:extLst>
          </p:cNvPr>
          <p:cNvSpPr txBox="1"/>
          <p:nvPr/>
        </p:nvSpPr>
        <p:spPr>
          <a:xfrm>
            <a:off x="410547" y="2805448"/>
            <a:ext cx="6053234" cy="523220"/>
          </a:xfrm>
          <a:prstGeom prst="rect">
            <a:avLst/>
          </a:prstGeom>
          <a:solidFill>
            <a:srgbClr val="C4D821"/>
          </a:solidFill>
        </p:spPr>
        <p:txBody>
          <a:bodyPr wrap="square" rtlCol="0">
            <a:spAutoFit/>
          </a:bodyPr>
          <a:lstStyle/>
          <a:p>
            <a:r>
              <a:rPr lang="en-GB" sz="1400" i="1" dirty="0"/>
              <a:t>Discuss the activity with your partner/s. You can use these sentence stems to get you started:</a:t>
            </a:r>
          </a:p>
        </p:txBody>
      </p:sp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07521590-9423-C342-6F70-A8DE3E02E49D}"/>
              </a:ext>
            </a:extLst>
          </p:cNvPr>
          <p:cNvPicPr/>
          <p:nvPr/>
        </p:nvPicPr>
        <p:blipFill rotWithShape="1">
          <a:blip r:embed="rId5"/>
          <a:srcRect l="14665" t="1" r="11395" b="1"/>
          <a:stretch/>
        </p:blipFill>
        <p:spPr>
          <a:xfrm>
            <a:off x="6256878" y="9156206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53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2E2DA-5448-B789-85D4-97E780E8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1"/>
            <a:ext cx="5915025" cy="720080"/>
          </a:xfrm>
        </p:spPr>
        <p:txBody>
          <a:bodyPr/>
          <a:lstStyle/>
          <a:p>
            <a:r>
              <a:rPr lang="en-GB" b="1" i="1" dirty="0"/>
              <a:t>Listening skills bingo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8DB0C8-C2B4-8732-4DAF-3D1DCF711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F402A-BB1D-A699-1AEB-4994DB69D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5038AC-40CF-CC2B-E976-2A0501C85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274D7B-70CC-1246-B975-2042C5568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664" y="1167939"/>
            <a:ext cx="980280" cy="898162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D71054E-DADF-4115-537A-8BCB38D77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488773"/>
              </p:ext>
            </p:extLst>
          </p:nvPr>
        </p:nvGraphicFramePr>
        <p:xfrm>
          <a:off x="270461" y="2144688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Share a personal story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Ask questions about the topic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 eye contact/look at the speaker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feedback on what was said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facial expression to respond to what you hear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0BC03D4-F78F-6664-8194-ECF920118E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235699"/>
              </p:ext>
            </p:extLst>
          </p:nvPr>
        </p:nvGraphicFramePr>
        <p:xfrm>
          <a:off x="270461" y="354897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Repeat what the other person has said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a follow up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Summarise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Look at the other person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Give a supportive 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1BFE544-1154-25BC-74CF-0F808A5730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067763"/>
              </p:ext>
            </p:extLst>
          </p:nvPr>
        </p:nvGraphicFramePr>
        <p:xfrm>
          <a:off x="287265" y="495300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Show empathy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Use non-verbal cues (smiling, nodding)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Mirroring the other person’s body language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for more details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Offer a personal connection to what was said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604D468-F91B-DDAC-61DE-EC4B7EA58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718837"/>
              </p:ext>
            </p:extLst>
          </p:nvPr>
        </p:nvGraphicFramePr>
        <p:xfrm>
          <a:off x="289933" y="635703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a clarifying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Look at the other person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Give a supportive 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Allow other person to speak without interruption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Use non-verbal cues (smiling, nodding)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Offer encouragement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8A1E06B-40E9-E21C-D1BB-9E79D5B3D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044974"/>
              </p:ext>
            </p:extLst>
          </p:nvPr>
        </p:nvGraphicFramePr>
        <p:xfrm>
          <a:off x="287265" y="776106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 eye contact/look at the speaker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feedback on what was said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facial expression to respond to what you hear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for more details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Offer a personal connection to what was said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pic>
        <p:nvPicPr>
          <p:cNvPr id="12" name="Picture 11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CE8AE6CA-6B59-BA0D-DC03-2849B2232B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50948" y="9139894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5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2E2DA-5448-B789-85D4-97E780E8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1080115"/>
          </a:xfrm>
        </p:spPr>
        <p:txBody>
          <a:bodyPr/>
          <a:lstStyle/>
          <a:p>
            <a:r>
              <a:rPr lang="en-GB" b="1" i="1" dirty="0"/>
              <a:t>Listening skills bingo</a:t>
            </a:r>
            <a:br>
              <a:rPr lang="en-GB" b="1" i="1" dirty="0"/>
            </a:br>
            <a:r>
              <a:rPr lang="en-GB" b="1" i="1" dirty="0"/>
              <a:t>Reflection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8DB0C8-C2B4-8732-4DAF-3D1DCF711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F402A-BB1D-A699-1AEB-4994DB69D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ESB-RES-C245                                                                 L1G2- Speech to Inform-Learner Workbook-Section 4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5038AC-40CF-CC2B-E976-2A0501C85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274D7B-70CC-1246-B975-2042C5568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875" y="1239237"/>
            <a:ext cx="1819275" cy="16668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570AEF-FCB5-BA05-265B-2FD17EA4237E}"/>
              </a:ext>
            </a:extLst>
          </p:cNvPr>
          <p:cNvSpPr txBox="1"/>
          <p:nvPr/>
        </p:nvSpPr>
        <p:spPr>
          <a:xfrm>
            <a:off x="402382" y="3120963"/>
            <a:ext cx="5935287" cy="4878259"/>
          </a:xfrm>
          <a:prstGeom prst="rect">
            <a:avLst/>
          </a:prstGeom>
          <a:solidFill>
            <a:srgbClr val="FBD109"/>
          </a:solidFill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How did actively listening to others during the game make you feel?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Did you find any of the tasks on your Bingo card more challenging than others? If so, which ones and why?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Can you recall a specific moment during the game when you actively listened to someone? What was the situation, and how did you respond?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Did you notice any improvements in your listening skills as the game progressed? If so, what changed?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Were there any moments when you realized you could have listened more effectively? What could you have done differently?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How did you feel when others actively listened to you? Did it impact your communication and storytelling?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Can you recall any instances when someone's non-verbal cues, like nodding or eye contact, helped you understand that they were listening?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What was the most interesting or surprising thing you learned from someone else's story or conversation during the game?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Did the game highlight the importance of asking questions or seeking clarification when you didn't fully understand something?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How might you apply what you've learned about active listening from this game in your everyday interactions with friends, family, or in school?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74E10A-662A-BA52-2F28-166D5BD9C1A0}"/>
              </a:ext>
            </a:extLst>
          </p:cNvPr>
          <p:cNvSpPr txBox="1"/>
          <p:nvPr/>
        </p:nvSpPr>
        <p:spPr>
          <a:xfrm>
            <a:off x="402383" y="2195728"/>
            <a:ext cx="4411492" cy="738664"/>
          </a:xfrm>
          <a:prstGeom prst="rect">
            <a:avLst/>
          </a:prstGeom>
          <a:solidFill>
            <a:srgbClr val="C4D821"/>
          </a:solidFill>
        </p:spPr>
        <p:txBody>
          <a:bodyPr wrap="square" rtlCol="0">
            <a:spAutoFit/>
          </a:bodyPr>
          <a:lstStyle/>
          <a:p>
            <a:r>
              <a:rPr lang="en-GB" sz="1400" i="1" dirty="0"/>
              <a:t>Discuss the activity with your partner/s. You can use these questions to guide your discussion. Alternatively, reflect on your own.</a:t>
            </a:r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61193A78-B9FF-A1DE-0595-C3F82DE97C8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6623" y="915050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6013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F34C04B2-24FE-47F0-AFF1-90D4DE3983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0F0BF0-0537-4EF8-8086-7C5A44DAA1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279BF7-4B92-44D4-B3DC-8DB7AE5066D3}">
  <ds:schemaRefs>
    <ds:schemaRef ds:uri="http://schemas.microsoft.com/office/2006/metadata/properties"/>
    <ds:schemaRef ds:uri="http://schemas.microsoft.com/office/2006/documentManagement/types"/>
    <ds:schemaRef ds:uri="0e08f774-c844-414b-8174-1931542ea424"/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010c06fb-adfb-4972-b43b-36d810ddac6c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6092</TotalTime>
  <Words>1408</Words>
  <Application>Microsoft Office PowerPoint</Application>
  <PresentationFormat>A4 Paper (210x297 mm)</PresentationFormat>
  <Paragraphs>241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Custom Design</vt:lpstr>
      <vt:lpstr>Office Theme</vt:lpstr>
      <vt:lpstr>PowerPoint Presentation</vt:lpstr>
      <vt:lpstr>PowerPoint Presentation</vt:lpstr>
      <vt:lpstr>Contents</vt:lpstr>
      <vt:lpstr>Self-Assessment</vt:lpstr>
      <vt:lpstr>Barriers to Listening</vt:lpstr>
      <vt:lpstr>Types of listening</vt:lpstr>
      <vt:lpstr>Parallel Storytelling Reflection</vt:lpstr>
      <vt:lpstr>Listening skills bingo</vt:lpstr>
      <vt:lpstr>Listening skills bingo Reflection</vt:lpstr>
      <vt:lpstr>Facial expression Reflection</vt:lpstr>
      <vt:lpstr>PowerPoint Presentation</vt:lpstr>
      <vt:lpstr>Open or closed?</vt:lpstr>
      <vt:lpstr>Closed to open</vt:lpstr>
      <vt:lpstr>Rank the questions</vt:lpstr>
      <vt:lpstr>Questioning grid</vt:lpstr>
      <vt:lpstr>Questioning grid</vt:lpstr>
      <vt:lpstr>Self-Assessment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322</cp:revision>
  <cp:lastPrinted>2023-04-05T09:45:17Z</cp:lastPrinted>
  <dcterms:created xsi:type="dcterms:W3CDTF">2014-08-12T18:49:29Z</dcterms:created>
  <dcterms:modified xsi:type="dcterms:W3CDTF">2024-03-12T10:57:36Z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6400</vt:r8>
  </property>
  <property fmtid="{D5CDD505-2E9C-101B-9397-08002B2CF9AE}" pid="4" name="MediaServiceImageTags">
    <vt:lpwstr/>
  </property>
</Properties>
</file>